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8" r:id="rId18"/>
    <p:sldId id="272" r:id="rId19"/>
    <p:sldId id="273" r:id="rId20"/>
    <p:sldId id="274" r:id="rId21"/>
    <p:sldId id="279" r:id="rId22"/>
    <p:sldId id="275" r:id="rId23"/>
    <p:sldId id="276" r:id="rId24"/>
    <p:sldId id="277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ED7"/>
          </a:solidFill>
        </a:fill>
      </a:tcStyle>
    </a:wholeTbl>
    <a:band2H>
      <a:tcTxStyle/>
      <a:tcStyle>
        <a:tcBdr/>
        <a:fill>
          <a:solidFill>
            <a:srgbClr val="E6EFEC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2D7"/>
          </a:solidFill>
        </a:fill>
      </a:tcStyle>
    </a:wholeTbl>
    <a:band2H>
      <a:tcTxStyle/>
      <a:tcStyle>
        <a:tcBdr/>
        <a:fill>
          <a:solidFill>
            <a:srgbClr val="E9EAEC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BE2E5"/>
          </a:solidFill>
        </a:fill>
      </a:tcStyle>
    </a:wholeTbl>
    <a:band2H>
      <a:tcTxStyle/>
      <a:tcStyle>
        <a:tcBdr/>
        <a:fill>
          <a:solidFill>
            <a:srgbClr val="F5F1F3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9"/>
  </p:normalViewPr>
  <p:slideViewPr>
    <p:cSldViewPr snapToGrid="0" snapToObjects="1">
      <p:cViewPr varScale="1">
        <p:scale>
          <a:sx n="111" d="100"/>
          <a:sy n="111" d="100"/>
        </p:scale>
        <p:origin x="6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Anja</a:t>
            </a:r>
          </a:p>
        </p:txBody>
      </p:sp>
    </p:spTree>
    <p:extLst>
      <p:ext uri="{BB962C8B-B14F-4D97-AF65-F5344CB8AC3E}">
        <p14:creationId xmlns:p14="http://schemas.microsoft.com/office/powerpoint/2010/main" val="1296422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Anja</a:t>
            </a:r>
          </a:p>
        </p:txBody>
      </p:sp>
    </p:spTree>
    <p:extLst>
      <p:ext uri="{BB962C8B-B14F-4D97-AF65-F5344CB8AC3E}">
        <p14:creationId xmlns:p14="http://schemas.microsoft.com/office/powerpoint/2010/main" val="4036539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Anja</a:t>
            </a:r>
          </a:p>
        </p:txBody>
      </p:sp>
    </p:spTree>
    <p:extLst>
      <p:ext uri="{BB962C8B-B14F-4D97-AF65-F5344CB8AC3E}">
        <p14:creationId xmlns:p14="http://schemas.microsoft.com/office/powerpoint/2010/main" val="33940941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Mathias</a:t>
            </a:r>
          </a:p>
        </p:txBody>
      </p:sp>
    </p:spTree>
    <p:extLst>
      <p:ext uri="{BB962C8B-B14F-4D97-AF65-F5344CB8AC3E}">
        <p14:creationId xmlns:p14="http://schemas.microsoft.com/office/powerpoint/2010/main" val="3073688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Julius</a:t>
            </a:r>
          </a:p>
        </p:txBody>
      </p:sp>
    </p:spTree>
    <p:extLst>
      <p:ext uri="{BB962C8B-B14F-4D97-AF65-F5344CB8AC3E}">
        <p14:creationId xmlns:p14="http://schemas.microsoft.com/office/powerpoint/2010/main" val="1221677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Julius</a:t>
            </a:r>
          </a:p>
        </p:txBody>
      </p:sp>
    </p:spTree>
    <p:extLst>
      <p:ext uri="{BB962C8B-B14F-4D97-AF65-F5344CB8AC3E}">
        <p14:creationId xmlns:p14="http://schemas.microsoft.com/office/powerpoint/2010/main" val="216847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Mathias</a:t>
            </a:r>
          </a:p>
        </p:txBody>
      </p:sp>
    </p:spTree>
    <p:extLst>
      <p:ext uri="{BB962C8B-B14F-4D97-AF65-F5344CB8AC3E}">
        <p14:creationId xmlns:p14="http://schemas.microsoft.com/office/powerpoint/2010/main" val="3262517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Julius</a:t>
            </a:r>
          </a:p>
        </p:txBody>
      </p:sp>
    </p:spTree>
    <p:extLst>
      <p:ext uri="{BB962C8B-B14F-4D97-AF65-F5344CB8AC3E}">
        <p14:creationId xmlns:p14="http://schemas.microsoft.com/office/powerpoint/2010/main" val="1730143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Meera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53711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Meera</a:t>
            </a:r>
          </a:p>
        </p:txBody>
      </p:sp>
    </p:spTree>
    <p:extLst>
      <p:ext uri="{BB962C8B-B14F-4D97-AF65-F5344CB8AC3E}">
        <p14:creationId xmlns:p14="http://schemas.microsoft.com/office/powerpoint/2010/main" val="711444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Julius</a:t>
            </a:r>
          </a:p>
        </p:txBody>
      </p:sp>
    </p:spTree>
    <p:extLst>
      <p:ext uri="{BB962C8B-B14F-4D97-AF65-F5344CB8AC3E}">
        <p14:creationId xmlns:p14="http://schemas.microsoft.com/office/powerpoint/2010/main" val="2203391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Anja</a:t>
            </a:r>
          </a:p>
        </p:txBody>
      </p:sp>
    </p:spTree>
    <p:extLst>
      <p:ext uri="{BB962C8B-B14F-4D97-AF65-F5344CB8AC3E}">
        <p14:creationId xmlns:p14="http://schemas.microsoft.com/office/powerpoint/2010/main" val="2497673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Meera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1438630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Mathias</a:t>
            </a:r>
          </a:p>
        </p:txBody>
      </p:sp>
    </p:spTree>
    <p:extLst>
      <p:ext uri="{BB962C8B-B14F-4D97-AF65-F5344CB8AC3E}">
        <p14:creationId xmlns:p14="http://schemas.microsoft.com/office/powerpoint/2010/main" val="2552143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Julius</a:t>
            </a:r>
          </a:p>
        </p:txBody>
      </p:sp>
    </p:spTree>
    <p:extLst>
      <p:ext uri="{BB962C8B-B14F-4D97-AF65-F5344CB8AC3E}">
        <p14:creationId xmlns:p14="http://schemas.microsoft.com/office/powerpoint/2010/main" val="2930584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Meera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494060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Meera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9269404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Mathias</a:t>
            </a:r>
          </a:p>
        </p:txBody>
      </p:sp>
    </p:spTree>
    <p:extLst>
      <p:ext uri="{BB962C8B-B14F-4D97-AF65-F5344CB8AC3E}">
        <p14:creationId xmlns:p14="http://schemas.microsoft.com/office/powerpoint/2010/main" val="824015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/>
              <a:t>Meera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7731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Anja</a:t>
            </a:r>
          </a:p>
        </p:txBody>
      </p:sp>
    </p:spTree>
    <p:extLst>
      <p:ext uri="{BB962C8B-B14F-4D97-AF65-F5344CB8AC3E}">
        <p14:creationId xmlns:p14="http://schemas.microsoft.com/office/powerpoint/2010/main" val="1523074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Anja</a:t>
            </a:r>
          </a:p>
        </p:txBody>
      </p:sp>
    </p:spTree>
    <p:extLst>
      <p:ext uri="{BB962C8B-B14F-4D97-AF65-F5344CB8AC3E}">
        <p14:creationId xmlns:p14="http://schemas.microsoft.com/office/powerpoint/2010/main" val="1256626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troduction: logo and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ntroduction: animate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e 2" descr="Bilde 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836000" y="2365579"/>
            <a:ext cx="2520001" cy="2126843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Text"/>
          <p:cNvSpPr txBox="1">
            <a:spLocks noGrp="1"/>
          </p:cNvSpPr>
          <p:nvPr>
            <p:ph type="title"/>
          </p:nvPr>
        </p:nvSpPr>
        <p:spPr>
          <a:xfrm>
            <a:off x="695325" y="2617199"/>
            <a:ext cx="10728676" cy="738665"/>
          </a:xfrm>
          <a:prstGeom prst="rect">
            <a:avLst/>
          </a:prstGeom>
        </p:spPr>
        <p:txBody>
          <a:bodyPr anchor="b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95325" y="3502800"/>
            <a:ext cx="10728676" cy="36933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SzTx/>
              <a:buFontTx/>
              <a:buNone/>
              <a:defRPr>
                <a:solidFill>
                  <a:srgbClr val="FFFFFF"/>
                </a:solidFill>
              </a:defRPr>
            </a:lvl1pPr>
            <a:lvl2pPr marL="0" indent="457200">
              <a:buSzTx/>
              <a:buFontTx/>
              <a:buNone/>
              <a:defRPr>
                <a:solidFill>
                  <a:srgbClr val="FFFFFF"/>
                </a:solidFill>
              </a:defRPr>
            </a:lvl2pPr>
            <a:lvl3pPr marL="0" indent="914400">
              <a:buSzTx/>
              <a:buFontTx/>
              <a:buNone/>
              <a:defRPr>
                <a:solidFill>
                  <a:srgbClr val="FFFFFF"/>
                </a:solidFill>
              </a:defRPr>
            </a:lvl3pPr>
            <a:lvl4pPr marL="0" indent="1371600">
              <a:buSzTx/>
              <a:buFontTx/>
              <a:buNone/>
              <a:defRPr>
                <a:solidFill>
                  <a:srgbClr val="FFFFFF"/>
                </a:solidFill>
              </a:defRPr>
            </a:lvl4pPr>
            <a:lvl5pPr marL="0" indent="1828800">
              <a:buSzTx/>
              <a:buFontTx/>
              <a:buNone/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Plassholder for tekst 12"/>
          <p:cNvSpPr>
            <a:spLocks noGrp="1"/>
          </p:cNvSpPr>
          <p:nvPr>
            <p:ph type="body" sz="quarter" idx="13"/>
          </p:nvPr>
        </p:nvSpPr>
        <p:spPr>
          <a:xfrm>
            <a:off x="695324" y="3956399"/>
            <a:ext cx="10728677" cy="336551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0" indent="0">
              <a:buSzTx/>
              <a:buFontTx/>
              <a:buNone/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Plassholder for tekst 6"/>
          <p:cNvSpPr>
            <a:spLocks noGrp="1"/>
          </p:cNvSpPr>
          <p:nvPr>
            <p:ph type="body" sz="quarter" idx="14"/>
          </p:nvPr>
        </p:nvSpPr>
        <p:spPr>
          <a:xfrm>
            <a:off x="10821599" y="406800"/>
            <a:ext cx="676801" cy="54000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SzTx/>
              <a:buFontTx/>
              <a:buNone/>
              <a:defRPr sz="1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82216" cy="17281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32" name="Rett linje 7"/>
          <p:cNvSpPr/>
          <p:nvPr/>
        </p:nvSpPr>
        <p:spPr>
          <a:xfrm>
            <a:off x="695325" y="6236999"/>
            <a:ext cx="10801350" cy="1"/>
          </a:xfrm>
          <a:prstGeom prst="line">
            <a:avLst/>
          </a:prstGeom>
          <a:ln w="6350">
            <a:solidFill>
              <a:srgbClr val="FFFFFF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and background covering the entire surfac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ssholder for bilde 14"/>
          <p:cNvSpPr>
            <a:spLocks noGrp="1"/>
          </p:cNvSpPr>
          <p:nvPr>
            <p:ph type="pic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40" name="Title Text"/>
          <p:cNvSpPr txBox="1">
            <a:spLocks noGrp="1"/>
          </p:cNvSpPr>
          <p:nvPr>
            <p:ph type="title"/>
          </p:nvPr>
        </p:nvSpPr>
        <p:spPr>
          <a:xfrm>
            <a:off x="695325" y="944999"/>
            <a:ext cx="9588001" cy="533643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Bilde 6" descr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957" y="404999"/>
            <a:ext cx="673044" cy="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Rett linje 3"/>
          <p:cNvSpPr/>
          <p:nvPr/>
        </p:nvSpPr>
        <p:spPr>
          <a:xfrm>
            <a:off x="695325" y="6236999"/>
            <a:ext cx="10801350" cy="1"/>
          </a:xfrm>
          <a:prstGeom prst="line">
            <a:avLst/>
          </a:prstGeom>
          <a:ln w="63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" name="Body Level One…"/>
          <p:cNvSpPr txBox="1">
            <a:spLocks noGrp="1"/>
          </p:cNvSpPr>
          <p:nvPr>
            <p:ph type="body" idx="1"/>
          </p:nvPr>
        </p:nvSpPr>
        <p:spPr>
          <a:xfrm>
            <a:off x="695325" y="1800000"/>
            <a:ext cx="10801350" cy="41400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1200"/>
              </a:spcBef>
              <a:defRPr sz="2200"/>
            </a:lvl1pPr>
            <a:lvl2pPr>
              <a:lnSpc>
                <a:spcPts val="2800"/>
              </a:lnSpc>
              <a:spcBef>
                <a:spcPts val="1200"/>
              </a:spcBef>
              <a:defRPr sz="2200"/>
            </a:lvl2pPr>
            <a:lvl3pPr>
              <a:lnSpc>
                <a:spcPts val="2800"/>
              </a:lnSpc>
              <a:spcBef>
                <a:spcPts val="1200"/>
              </a:spcBef>
              <a:defRPr sz="2200"/>
            </a:lvl3pPr>
            <a:lvl4pPr>
              <a:lnSpc>
                <a:spcPts val="2800"/>
              </a:lnSpc>
              <a:spcBef>
                <a:spcPts val="1200"/>
              </a:spcBef>
              <a:defRPr sz="2200"/>
            </a:lvl4pPr>
            <a:lvl5pPr>
              <a:lnSpc>
                <a:spcPts val="2800"/>
              </a:lnSpc>
              <a:spcBef>
                <a:spcPts val="1200"/>
              </a:spcBef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2" name="Title Text"/>
          <p:cNvSpPr txBox="1">
            <a:spLocks noGrp="1"/>
          </p:cNvSpPr>
          <p:nvPr>
            <p:ph type="title"/>
          </p:nvPr>
        </p:nvSpPr>
        <p:spPr>
          <a:xfrm>
            <a:off x="695325" y="944999"/>
            <a:ext cx="9588001" cy="5336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Bilde 6" descr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957" y="404999"/>
            <a:ext cx="673044" cy="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Rett linje 3"/>
          <p:cNvSpPr/>
          <p:nvPr/>
        </p:nvSpPr>
        <p:spPr>
          <a:xfrm>
            <a:off x="695325" y="6236999"/>
            <a:ext cx="10801350" cy="1"/>
          </a:xfrm>
          <a:prstGeom prst="line">
            <a:avLst/>
          </a:prstGeom>
          <a:ln w="63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695325" y="944999"/>
            <a:ext cx="9588001" cy="5336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Rett linje 2"/>
          <p:cNvSpPr/>
          <p:nvPr/>
        </p:nvSpPr>
        <p:spPr>
          <a:xfrm>
            <a:off x="695325" y="6236999"/>
            <a:ext cx="10801350" cy="1"/>
          </a:xfrm>
          <a:prstGeom prst="line">
            <a:avLst/>
          </a:prstGeom>
          <a:ln w="1270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3" name="Plassholder for bilde 9"/>
          <p:cNvSpPr>
            <a:spLocks noGrp="1"/>
          </p:cNvSpPr>
          <p:nvPr>
            <p:ph type="pic" idx="13"/>
          </p:nvPr>
        </p:nvSpPr>
        <p:spPr>
          <a:xfrm>
            <a:off x="694799" y="1800000"/>
            <a:ext cx="10801876" cy="41400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and pictur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Bilde 6" descr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957" y="404999"/>
            <a:ext cx="673044" cy="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Rett linje 3"/>
          <p:cNvSpPr/>
          <p:nvPr/>
        </p:nvSpPr>
        <p:spPr>
          <a:xfrm>
            <a:off x="695325" y="6236999"/>
            <a:ext cx="10801350" cy="1"/>
          </a:xfrm>
          <a:prstGeom prst="line">
            <a:avLst/>
          </a:prstGeom>
          <a:ln w="63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3" name="Title Text"/>
          <p:cNvSpPr txBox="1">
            <a:spLocks noGrp="1"/>
          </p:cNvSpPr>
          <p:nvPr>
            <p:ph type="title"/>
          </p:nvPr>
        </p:nvSpPr>
        <p:spPr>
          <a:xfrm>
            <a:off x="695325" y="944999"/>
            <a:ext cx="9588001" cy="5336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4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95325" y="1800000"/>
            <a:ext cx="5112000" cy="41400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1200"/>
              </a:spcBef>
              <a:defRPr sz="2200"/>
            </a:lvl1pPr>
            <a:lvl2pPr>
              <a:lnSpc>
                <a:spcPts val="2800"/>
              </a:lnSpc>
              <a:spcBef>
                <a:spcPts val="1200"/>
              </a:spcBef>
              <a:defRPr sz="2200"/>
            </a:lvl2pPr>
            <a:lvl3pPr>
              <a:lnSpc>
                <a:spcPts val="2800"/>
              </a:lnSpc>
              <a:spcBef>
                <a:spcPts val="1200"/>
              </a:spcBef>
              <a:defRPr sz="2200"/>
            </a:lvl3pPr>
            <a:lvl4pPr>
              <a:lnSpc>
                <a:spcPts val="2800"/>
              </a:lnSpc>
              <a:spcBef>
                <a:spcPts val="1200"/>
              </a:spcBef>
              <a:defRPr sz="2200"/>
            </a:lvl4pPr>
            <a:lvl5pPr>
              <a:lnSpc>
                <a:spcPts val="2800"/>
              </a:lnSpc>
              <a:spcBef>
                <a:spcPts val="1200"/>
              </a:spcBef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Plassholder for bilde 9"/>
          <p:cNvSpPr>
            <a:spLocks noGrp="1"/>
          </p:cNvSpPr>
          <p:nvPr>
            <p:ph type="pic" sz="half" idx="13"/>
          </p:nvPr>
        </p:nvSpPr>
        <p:spPr>
          <a:xfrm>
            <a:off x="6382799" y="1800000"/>
            <a:ext cx="5112001" cy="4140001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ext 2 box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Bilde 6" descr="Bild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957" y="404999"/>
            <a:ext cx="673044" cy="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Rett linje 3"/>
          <p:cNvSpPr/>
          <p:nvPr/>
        </p:nvSpPr>
        <p:spPr>
          <a:xfrm>
            <a:off x="695325" y="6236999"/>
            <a:ext cx="10801350" cy="1"/>
          </a:xfrm>
          <a:prstGeom prst="line">
            <a:avLst/>
          </a:prstGeom>
          <a:ln w="6350">
            <a:solidFill>
              <a:schemeClr val="accent1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382799" y="1800000"/>
            <a:ext cx="5112001" cy="414000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lnSpc>
                <a:spcPts val="2800"/>
              </a:lnSpc>
              <a:spcBef>
                <a:spcPts val="1200"/>
              </a:spcBef>
              <a:defRPr sz="2200"/>
            </a:lvl1pPr>
            <a:lvl2pPr>
              <a:lnSpc>
                <a:spcPts val="2800"/>
              </a:lnSpc>
              <a:spcBef>
                <a:spcPts val="1200"/>
              </a:spcBef>
              <a:defRPr sz="2200"/>
            </a:lvl2pPr>
            <a:lvl3pPr>
              <a:lnSpc>
                <a:spcPts val="2800"/>
              </a:lnSpc>
              <a:spcBef>
                <a:spcPts val="1200"/>
              </a:spcBef>
              <a:defRPr sz="2200"/>
            </a:lvl3pPr>
            <a:lvl4pPr>
              <a:lnSpc>
                <a:spcPts val="2800"/>
              </a:lnSpc>
              <a:spcBef>
                <a:spcPts val="1200"/>
              </a:spcBef>
              <a:defRPr sz="2200"/>
            </a:lvl4pPr>
            <a:lvl5pPr>
              <a:lnSpc>
                <a:spcPts val="2800"/>
              </a:lnSpc>
              <a:spcBef>
                <a:spcPts val="1200"/>
              </a:spcBef>
              <a:defRPr sz="2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82216" cy="172815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7" name="Title Text"/>
          <p:cNvSpPr txBox="1">
            <a:spLocks noGrp="1"/>
          </p:cNvSpPr>
          <p:nvPr>
            <p:ph type="title"/>
          </p:nvPr>
        </p:nvSpPr>
        <p:spPr>
          <a:xfrm>
            <a:off x="695325" y="944999"/>
            <a:ext cx="9588001" cy="53364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itle Text"/>
          <p:cNvSpPr txBox="1">
            <a:spLocks noGrp="1"/>
          </p:cNvSpPr>
          <p:nvPr>
            <p:ph type="title"/>
          </p:nvPr>
        </p:nvSpPr>
        <p:spPr>
          <a:xfrm>
            <a:off x="768000" y="2204999"/>
            <a:ext cx="10656000" cy="738665"/>
          </a:xfrm>
          <a:prstGeom prst="rect">
            <a:avLst/>
          </a:prstGeom>
        </p:spPr>
        <p:txBody>
          <a:bodyPr anchor="b"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pic>
        <p:nvPicPr>
          <p:cNvPr id="95" name="Bilde 8" descr="Bild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00" y="4051894"/>
            <a:ext cx="10692001" cy="2329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Bilde 9" descr="Bild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1599" y="406800"/>
            <a:ext cx="676801" cy="543015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5" descr="Bild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4834" y="2572199"/>
            <a:ext cx="5662331" cy="171360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7376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1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198000" marR="0" indent="-198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665999" marR="0" indent="-19799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133999" marR="0" indent="-198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600200" marR="0" indent="-198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051999" marR="0" indent="-197999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560320" marR="0" indent="-2743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17520" marR="0" indent="-2743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474720" marR="0" indent="-2743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3931920" marR="0" indent="-2743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mbu.instructure.com/groups/13938/users/21987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mbu.instructure.com/groups/13938/users/27280" TargetMode="External"/><Relationship Id="rId5" Type="http://schemas.openxmlformats.org/officeDocument/2006/relationships/hyperlink" Target="https://nmbu.instructure.com/groups/13938/users/27198" TargetMode="External"/><Relationship Id="rId4" Type="http://schemas.openxmlformats.org/officeDocument/2006/relationships/hyperlink" Target="https://nmbu.instructure.com/groups/13938/users/2278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boston.gov/dataset/crime-incident-reports-august-2015-to-date-source-new-syste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55" name="Analysis of data over Time:-…"/>
          <p:cNvSpPr txBox="1">
            <a:spLocks noGrp="1"/>
          </p:cNvSpPr>
          <p:nvPr>
            <p:ph type="title"/>
          </p:nvPr>
        </p:nvSpPr>
        <p:spPr>
          <a:xfrm>
            <a:off x="571615" y="1160900"/>
            <a:ext cx="9588001" cy="4536200"/>
          </a:xfrm>
          <a:prstGeom prst="rect">
            <a:avLst/>
          </a:prstGeom>
        </p:spPr>
        <p:txBody>
          <a:bodyPr/>
          <a:lstStyle/>
          <a:p>
            <a:r>
              <a:rPr dirty="0"/>
              <a:t>           Analysis of data over Time:-</a:t>
            </a:r>
          </a:p>
          <a:p>
            <a:pPr lvl="1"/>
            <a:r>
              <a:rPr dirty="0"/>
              <a:t>                               Months</a:t>
            </a:r>
          </a:p>
          <a:p>
            <a:pPr lvl="1"/>
            <a:r>
              <a:rPr dirty="0"/>
              <a:t>                                  Days</a:t>
            </a:r>
          </a:p>
          <a:p>
            <a:pPr lvl="1"/>
            <a:r>
              <a:rPr dirty="0"/>
              <a:t>                                     Hours</a:t>
            </a:r>
          </a:p>
        </p:txBody>
      </p:sp>
      <p:sp>
        <p:nvSpPr>
          <p:cNvPr id="156" name="Norwegian University of Life Sciences"/>
          <p:cNvSpPr txBox="1"/>
          <p:nvPr/>
        </p:nvSpPr>
        <p:spPr>
          <a:xfrm>
            <a:off x="8906905" y="6326590"/>
            <a:ext cx="2662199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  <p:pic>
        <p:nvPicPr>
          <p:cNvPr id="157" name="hourglass.gif" descr="hourglass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41691" y="1730945"/>
            <a:ext cx="3396109" cy="3396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Bar chart represents crime frequency variation over months  and June has the highest number of crimes."/>
          <p:cNvSpPr txBox="1">
            <a:spLocks noGrp="1"/>
          </p:cNvSpPr>
          <p:nvPr>
            <p:ph type="body" sz="quarter" idx="1"/>
          </p:nvPr>
        </p:nvSpPr>
        <p:spPr>
          <a:xfrm>
            <a:off x="609600" y="1592131"/>
            <a:ext cx="10792384" cy="9224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lvl1pPr>
          </a:lstStyle>
          <a:p>
            <a:r>
              <a:rPr dirty="0"/>
              <a:t>Bar chart represents </a:t>
            </a:r>
            <a:r>
              <a:rPr lang="en-US" dirty="0"/>
              <a:t>report</a:t>
            </a:r>
            <a:r>
              <a:rPr dirty="0"/>
              <a:t> frequency variation over months</a:t>
            </a:r>
            <a:r>
              <a:rPr lang="en-US" dirty="0"/>
              <a:t>.</a:t>
            </a:r>
            <a:r>
              <a:rPr dirty="0"/>
              <a:t> June has the highest number of crimes.</a:t>
            </a:r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70905" cy="1728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61" name="Incident frequency variation over months (2015-2019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05255">
              <a:defRPr sz="3168">
                <a:solidFill>
                  <a:schemeClr val="accent1">
                    <a:satOff val="-51987"/>
                    <a:lumOff val="17303"/>
                  </a:schemeClr>
                </a:solidFill>
              </a:defRPr>
            </a:lvl1pPr>
          </a:lstStyle>
          <a:p>
            <a:r>
              <a:t>Incident frequency variation over months (2015-2019)</a:t>
            </a:r>
          </a:p>
        </p:txBody>
      </p:sp>
      <p:pic>
        <p:nvPicPr>
          <p:cNvPr id="162" name="Screen Shot 2019-08-26 at 1.32.31 PM.png" descr="Screen Shot 2019-08-26 at 1.32.3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30" y="2275300"/>
            <a:ext cx="6602807" cy="3544098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Norwegian University of Life Sciences"/>
          <p:cNvSpPr txBox="1"/>
          <p:nvPr/>
        </p:nvSpPr>
        <p:spPr>
          <a:xfrm>
            <a:off x="8906905" y="6326590"/>
            <a:ext cx="2662199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66" name="Incident frequency variation over days (2015-2019)"/>
          <p:cNvSpPr txBox="1">
            <a:spLocks noGrp="1"/>
          </p:cNvSpPr>
          <p:nvPr>
            <p:ph type="title"/>
          </p:nvPr>
        </p:nvSpPr>
        <p:spPr>
          <a:xfrm>
            <a:off x="796925" y="590897"/>
            <a:ext cx="10338144" cy="8877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satOff val="-51987"/>
                    <a:lumOff val="17303"/>
                  </a:schemeClr>
                </a:solidFill>
              </a:defRPr>
            </a:lvl1pPr>
          </a:lstStyle>
          <a:p>
            <a:r>
              <a:rPr dirty="0"/>
              <a:t>Incident frequency variation over days (2015-2019)</a:t>
            </a:r>
          </a:p>
        </p:txBody>
      </p:sp>
      <p:pic>
        <p:nvPicPr>
          <p:cNvPr id="167" name="Screen Shot 2019-08-26 at 1.36.14 PM.png" descr="Screen Shot 2019-08-26 at 1.36.1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7297" y="2353609"/>
            <a:ext cx="5309968" cy="370281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Bar chart represents the distribution of events occurring each day in Boston during 2015-2019. Approximately 15% of the events occur on Friday."/>
          <p:cNvSpPr txBox="1"/>
          <p:nvPr/>
        </p:nvSpPr>
        <p:spPr>
          <a:xfrm>
            <a:off x="695324" y="1582460"/>
            <a:ext cx="10801351" cy="667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000"/>
            </a:lvl1pPr>
          </a:lstStyle>
          <a:p>
            <a:r>
              <a:rPr sz="1800" dirty="0"/>
              <a:t>Bar chart represents the distribution of </a:t>
            </a:r>
            <a:r>
              <a:rPr lang="en-US" sz="1800" dirty="0"/>
              <a:t>responses</a:t>
            </a:r>
            <a:r>
              <a:rPr sz="1800" dirty="0"/>
              <a:t> occurring each day in Boston during 2015-2019. Approximately 15% of the </a:t>
            </a:r>
            <a:r>
              <a:rPr lang="en-US" sz="1800" dirty="0"/>
              <a:t>responses</a:t>
            </a:r>
            <a:r>
              <a:rPr sz="1800" dirty="0"/>
              <a:t> occur on Friday</a:t>
            </a:r>
            <a:r>
              <a:rPr lang="en-US" sz="1800" dirty="0"/>
              <a:t>s</a:t>
            </a:r>
            <a:r>
              <a:rPr sz="1800" dirty="0"/>
              <a:t>.</a:t>
            </a:r>
          </a:p>
        </p:txBody>
      </p:sp>
      <p:sp>
        <p:nvSpPr>
          <p:cNvPr id="169" name="Norwegian University of Life Sciences"/>
          <p:cNvSpPr txBox="1"/>
          <p:nvPr/>
        </p:nvSpPr>
        <p:spPr>
          <a:xfrm>
            <a:off x="8906905" y="6326590"/>
            <a:ext cx="2662199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ssholder for bunntekst 3"/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  <p:sp>
        <p:nvSpPr>
          <p:cNvPr id="172" name="Plassholder for lysbildenummer 4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82216" cy="1728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73" name="Tittel 5"/>
          <p:cNvSpPr txBox="1">
            <a:spLocks noGrp="1"/>
          </p:cNvSpPr>
          <p:nvPr>
            <p:ph type="title"/>
          </p:nvPr>
        </p:nvSpPr>
        <p:spPr>
          <a:xfrm>
            <a:off x="915866" y="906899"/>
            <a:ext cx="10155753" cy="533643"/>
          </a:xfrm>
          <a:prstGeom prst="rect">
            <a:avLst/>
          </a:prstGeom>
        </p:spPr>
        <p:txBody>
          <a:bodyPr/>
          <a:lstStyle/>
          <a:p>
            <a:pPr>
              <a:defRPr sz="3300">
                <a:solidFill>
                  <a:schemeClr val="accent1">
                    <a:satOff val="-51987"/>
                    <a:lumOff val="17303"/>
                  </a:schemeClr>
                </a:solidFill>
              </a:defRPr>
            </a:pPr>
            <a:r>
              <a:rPr dirty="0"/>
              <a:t>Incident </a:t>
            </a:r>
            <a:r>
              <a:rPr sz="3200" dirty="0"/>
              <a:t>frequency</a:t>
            </a:r>
            <a:r>
              <a:rPr dirty="0"/>
              <a:t> per hour (2015-2019)</a:t>
            </a:r>
          </a:p>
        </p:txBody>
      </p:sp>
      <p:pic>
        <p:nvPicPr>
          <p:cNvPr id="174" name="Screen Shot 2019-08-26 at 1.20.02 PM.png" descr="Screen Shot 2019-08-26 at 1.20.0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368" y="2540667"/>
            <a:ext cx="7675904" cy="355088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The bar chart represents incidents reported in Boston every hour during 2015-2019 and most case were reported during 16:00 hrs to 18:00hrs with a peak at 17:00 hrs"/>
          <p:cNvSpPr txBox="1"/>
          <p:nvPr/>
        </p:nvSpPr>
        <p:spPr>
          <a:xfrm>
            <a:off x="695325" y="1656939"/>
            <a:ext cx="10974162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000"/>
            </a:lvl1pPr>
          </a:lstStyle>
          <a:p>
            <a:r>
              <a:rPr sz="1800" dirty="0"/>
              <a:t>The bar chart represents incidents reported in Boston every hour during 2015-2019</a:t>
            </a:r>
            <a:r>
              <a:rPr lang="en-US" sz="1800" dirty="0"/>
              <a:t>.</a:t>
            </a:r>
            <a:r>
              <a:rPr sz="1800" dirty="0"/>
              <a:t> </a:t>
            </a:r>
            <a:r>
              <a:rPr lang="en-US" sz="1800" dirty="0"/>
              <a:t>M</a:t>
            </a:r>
            <a:r>
              <a:rPr sz="1800" dirty="0"/>
              <a:t>ost case were reported during 16:00 </a:t>
            </a:r>
            <a:r>
              <a:rPr sz="1800" dirty="0" err="1"/>
              <a:t>hrs</a:t>
            </a:r>
            <a:r>
              <a:rPr sz="1800" dirty="0"/>
              <a:t> to 18:00</a:t>
            </a:r>
            <a:r>
              <a:rPr lang="en-US" sz="1800" dirty="0"/>
              <a:t> </a:t>
            </a:r>
            <a:r>
              <a:rPr sz="1800" dirty="0" err="1"/>
              <a:t>hrs</a:t>
            </a:r>
            <a:r>
              <a:rPr sz="1800" dirty="0"/>
              <a:t> with a peak at 17:00 hrs</a:t>
            </a:r>
            <a:r>
              <a:rPr lang="en-US" sz="1800" dirty="0"/>
              <a:t>.</a:t>
            </a:r>
            <a:endParaRPr sz="1800" dirty="0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Will be added by Mathias"/>
          <p:cNvSpPr txBox="1">
            <a:spLocks noGrp="1"/>
          </p:cNvSpPr>
          <p:nvPr>
            <p:ph type="body" sz="half" idx="1"/>
          </p:nvPr>
        </p:nvSpPr>
        <p:spPr>
          <a:xfrm>
            <a:off x="951081" y="1800000"/>
            <a:ext cx="10543720" cy="79460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IN" sz="1800" dirty="0"/>
              <a:t>One of the main reasons to analyse this dataset would be to see if the amount of crime incidents are increasing or decreasing over the years.</a:t>
            </a:r>
            <a:endParaRPr sz="1800" dirty="0"/>
          </a:p>
        </p:txBody>
      </p:sp>
      <p:sp>
        <p:nvSpPr>
          <p:cNvPr id="1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79" name="Incident frequency over the yea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Incident frequency over the years</a:t>
            </a:r>
            <a:r>
              <a:rPr lang="en-US" dirty="0"/>
              <a:t>(2015- 2019)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91A74-9C5A-9E4E-A5A7-2E6348407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80" y="3049605"/>
            <a:ext cx="9027310" cy="2561008"/>
          </a:xfrm>
          <a:prstGeom prst="rect">
            <a:avLst/>
          </a:prstGeom>
        </p:spPr>
      </p:pic>
      <p:sp>
        <p:nvSpPr>
          <p:cNvPr id="9" name="Plassholder for bunntekst 5">
            <a:extLst>
              <a:ext uri="{FF2B5EF4-FFF2-40B4-BE49-F238E27FC236}">
                <a16:creationId xmlns:a16="http://schemas.microsoft.com/office/drawing/2014/main" id="{2D53762D-DF1B-514E-94DD-D660916C2080}"/>
              </a:ext>
            </a:extLst>
          </p:cNvPr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82" name="Analysis of Data with respect to area"/>
          <p:cNvSpPr txBox="1">
            <a:spLocks noGrp="1"/>
          </p:cNvSpPr>
          <p:nvPr>
            <p:ph type="title"/>
          </p:nvPr>
        </p:nvSpPr>
        <p:spPr>
          <a:xfrm>
            <a:off x="720725" y="741799"/>
            <a:ext cx="9758706" cy="3087534"/>
          </a:xfrm>
          <a:prstGeom prst="rect">
            <a:avLst/>
          </a:prstGeom>
        </p:spPr>
        <p:txBody>
          <a:bodyPr/>
          <a:lstStyle/>
          <a:p>
            <a:r>
              <a:rPr dirty="0"/>
              <a:t>            Analysis of Data with respect to area</a:t>
            </a:r>
          </a:p>
        </p:txBody>
      </p:sp>
      <p:pic>
        <p:nvPicPr>
          <p:cNvPr id="183" name="Image" descr="Image"/>
          <p:cNvPicPr>
            <a:picLocks noChangeAspect="1"/>
          </p:cNvPicPr>
          <p:nvPr/>
        </p:nvPicPr>
        <p:blipFill>
          <a:blip r:embed="rId3"/>
          <a:srcRect t="4256" b="10836"/>
          <a:stretch>
            <a:fillRect/>
          </a:stretch>
        </p:blipFill>
        <p:spPr>
          <a:xfrm>
            <a:off x="6932612" y="2938308"/>
            <a:ext cx="2914015" cy="267213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Plassholder for bunntekst 5">
            <a:extLst>
              <a:ext uri="{FF2B5EF4-FFF2-40B4-BE49-F238E27FC236}">
                <a16:creationId xmlns:a16="http://schemas.microsoft.com/office/drawing/2014/main" id="{8CC910AD-B486-504D-9CDF-AE282B835E65}"/>
              </a:ext>
            </a:extLst>
          </p:cNvPr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86" name="Heat map of events(2016-2017)"/>
          <p:cNvSpPr txBox="1">
            <a:spLocks noGrp="1"/>
          </p:cNvSpPr>
          <p:nvPr>
            <p:ph type="title"/>
          </p:nvPr>
        </p:nvSpPr>
        <p:spPr>
          <a:xfrm>
            <a:off x="622225" y="387035"/>
            <a:ext cx="10947550" cy="92345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satOff val="-51987"/>
                    <a:lumOff val="17303"/>
                  </a:schemeClr>
                </a:solidFill>
              </a:defRPr>
            </a:lvl1pPr>
          </a:lstStyle>
          <a:p>
            <a:r>
              <a:t>Heat map of events(2016-2017)</a:t>
            </a:r>
          </a:p>
        </p:txBody>
      </p:sp>
      <p:pic>
        <p:nvPicPr>
          <p:cNvPr id="187" name="Screen Shot 2019-08-26 at 1.42.52 PM.png" descr="Screen Shot 2019-08-26 at 1.42.5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40" y="3114615"/>
            <a:ext cx="6692092" cy="3100847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he heat map represents the frequency of crimes  happening in different streets of Boston in 2016-2017.…"/>
          <p:cNvSpPr txBox="1"/>
          <p:nvPr/>
        </p:nvSpPr>
        <p:spPr>
          <a:xfrm>
            <a:off x="421839" y="1552621"/>
            <a:ext cx="11348322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r>
              <a:rPr dirty="0"/>
              <a:t>The heat map represents the frequency of crimes  happening in different streets of Boston in 2016-2017.</a:t>
            </a:r>
          </a:p>
          <a:p>
            <a:pPr marL="350921" indent="-350921">
              <a:buSzPct val="100000"/>
              <a:buChar char="•"/>
            </a:pPr>
            <a:r>
              <a:rPr dirty="0"/>
              <a:t>The frequency of crimes in different areas are represented by </a:t>
            </a:r>
            <a:r>
              <a:rPr lang="en-IN" dirty="0" err="1"/>
              <a:t>colors</a:t>
            </a:r>
            <a:r>
              <a:rPr dirty="0"/>
              <a:t> ranging from red (representing the highest frequency of crime occurrence) to blue (representing the lowest frequency of crime occurrence)</a:t>
            </a:r>
          </a:p>
        </p:txBody>
      </p:sp>
      <p:sp>
        <p:nvSpPr>
          <p:cNvPr id="189" name="Plassholder for bunntekst 5"/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rPr dirty="0"/>
              <a:t>Norwegian University of Life Sciences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AF1D52-3413-4F4F-BC7E-3578D5A70194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79179" y="1800001"/>
            <a:ext cx="9847851" cy="703169"/>
          </a:xfrm>
        </p:spPr>
        <p:txBody>
          <a:bodyPr>
            <a:normAutofit fontScale="85000" lnSpcReduction="10000"/>
          </a:bodyPr>
          <a:lstStyle/>
          <a:p>
            <a:r>
              <a:rPr lang="en-IN" dirty="0"/>
              <a:t>To get more specific information on when and where the incident occurs, we present this with a map over Boston. The points incidents are plotted over a time interval in the map.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F3005F-A68D-7D4C-BDE7-1C1C599B6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interval point plot on the map of Boston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BDA5D5-E4F7-6E48-A908-1A423F4E0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79" y="3235734"/>
            <a:ext cx="10260045" cy="2704267"/>
          </a:xfrm>
          <a:prstGeom prst="rect">
            <a:avLst/>
          </a:prstGeom>
        </p:spPr>
      </p:pic>
      <p:sp>
        <p:nvSpPr>
          <p:cNvPr id="5" name="Plassholder for bunntekst 5">
            <a:extLst>
              <a:ext uri="{FF2B5EF4-FFF2-40B4-BE49-F238E27FC236}">
                <a16:creationId xmlns:a16="http://schemas.microsoft.com/office/drawing/2014/main" id="{CEE63A42-92DC-3F43-A1E5-3F97B16C9EE2}"/>
              </a:ext>
            </a:extLst>
          </p:cNvPr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</p:spTree>
    <p:extLst>
      <p:ext uri="{BB962C8B-B14F-4D97-AF65-F5344CB8AC3E}">
        <p14:creationId xmlns:p14="http://schemas.microsoft.com/office/powerpoint/2010/main" val="168809241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92" name="Crime Distribution based on city distri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Crime Distribution based on city districts</a:t>
            </a:r>
          </a:p>
        </p:txBody>
      </p:sp>
      <p:pic>
        <p:nvPicPr>
          <p:cNvPr id="193" name="69572194_653944715014971_300393019159347200_n.png" descr="69572194_653944715014971_300393019159347200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1" y="2741242"/>
            <a:ext cx="5660572" cy="2942043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Plassholder for bunntekst 5"/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  <p:sp>
        <p:nvSpPr>
          <p:cNvPr id="195" name="Text"/>
          <p:cNvSpPr txBox="1"/>
          <p:nvPr/>
        </p:nvSpPr>
        <p:spPr>
          <a:xfrm>
            <a:off x="1251926" y="1654002"/>
            <a:ext cx="8109961" cy="35066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3E8ACE-C6C7-5846-994D-ED34DEBA76C2}"/>
              </a:ext>
            </a:extLst>
          </p:cNvPr>
          <p:cNvSpPr txBox="1"/>
          <p:nvPr/>
        </p:nvSpPr>
        <p:spPr>
          <a:xfrm>
            <a:off x="695325" y="1817914"/>
            <a:ext cx="937396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IN" dirty="0"/>
              <a:t>The figures represent the crime distribution in various city districts of Boston .Roxbury tops the list with 15.6% of reporting.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12D7F2-DC5C-814F-8616-48683941AF11}"/>
              </a:ext>
            </a:extLst>
          </p:cNvPr>
          <p:cNvSpPr txBox="1"/>
          <p:nvPr/>
        </p:nvSpPr>
        <p:spPr>
          <a:xfrm>
            <a:off x="3222171" y="5780314"/>
            <a:ext cx="850151" cy="230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Fig1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EA7C2C-1FF5-0A43-A73B-315B01D4F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553" y="2563098"/>
            <a:ext cx="2721427" cy="2942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9949F3-E576-584A-8173-312D6B859963}"/>
              </a:ext>
            </a:extLst>
          </p:cNvPr>
          <p:cNvSpPr txBox="1"/>
          <p:nvPr/>
        </p:nvSpPr>
        <p:spPr>
          <a:xfrm>
            <a:off x="9361887" y="5780314"/>
            <a:ext cx="392093" cy="25391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Fig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75A6D9-3FE3-BE4D-9F87-5635E6E05537}"/>
              </a:ext>
            </a:extLst>
          </p:cNvPr>
          <p:cNvSpPr txBox="1"/>
          <p:nvPr/>
        </p:nvSpPr>
        <p:spPr>
          <a:xfrm flipH="1">
            <a:off x="6484349" y="5522353"/>
            <a:ext cx="2038760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rPr>
              <a:t>Source: Wikimedia Common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9D8B2-0A40-4545-8E85-7112155787F4}"/>
              </a:ext>
            </a:extLst>
          </p:cNvPr>
          <p:cNvSpPr txBox="1"/>
          <p:nvPr/>
        </p:nvSpPr>
        <p:spPr>
          <a:xfrm>
            <a:off x="6484349" y="5777465"/>
            <a:ext cx="5707651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sz="1100" dirty="0"/>
              <a:t>Attribution: Goran </a:t>
            </a:r>
            <a:r>
              <a:rPr lang="en-US" sz="1100" dirty="0" err="1"/>
              <a:t>tek-en</a:t>
            </a:r>
            <a:r>
              <a:rPr lang="en-US" sz="1100" dirty="0"/>
              <a:t> [CC BY-SA 4.0 (https://</a:t>
            </a:r>
            <a:r>
              <a:rPr lang="en-US" sz="1100" dirty="0" err="1"/>
              <a:t>creativecommons.org</a:t>
            </a:r>
            <a:r>
              <a:rPr lang="en-US" sz="1100" dirty="0"/>
              <a:t>/licenses/by-</a:t>
            </a:r>
            <a:r>
              <a:rPr lang="en-US" sz="1100" dirty="0" err="1"/>
              <a:t>sa</a:t>
            </a:r>
            <a:r>
              <a:rPr lang="en-US" sz="1100" dirty="0"/>
              <a:t>/4.0)]</a:t>
            </a:r>
            <a:endParaRPr kumimoji="0" 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98" name="Specific Crime trends"/>
          <p:cNvSpPr txBox="1">
            <a:spLocks noGrp="1"/>
          </p:cNvSpPr>
          <p:nvPr>
            <p:ph type="title"/>
          </p:nvPr>
        </p:nvSpPr>
        <p:spPr>
          <a:xfrm>
            <a:off x="303218" y="531457"/>
            <a:ext cx="11969205" cy="4609923"/>
          </a:xfrm>
          <a:prstGeom prst="rect">
            <a:avLst/>
          </a:prstGeom>
        </p:spPr>
        <p:txBody>
          <a:bodyPr/>
          <a:lstStyle/>
          <a:p>
            <a:pPr lvl="2"/>
            <a:r>
              <a:t>                              Specific Crime trends</a:t>
            </a:r>
          </a:p>
        </p:txBody>
      </p:sp>
      <p:sp>
        <p:nvSpPr>
          <p:cNvPr id="4" name="Plassholder for bunntekst 5">
            <a:extLst>
              <a:ext uri="{FF2B5EF4-FFF2-40B4-BE49-F238E27FC236}">
                <a16:creationId xmlns:a16="http://schemas.microsoft.com/office/drawing/2014/main" id="{6793A7CA-2A15-BB4D-9786-290616072BB2}"/>
              </a:ext>
            </a:extLst>
          </p:cNvPr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We examine the crime trends of the top 5 most commonly reported incidents(Motor vehicle accident response,Larceny,Medical assistance,investigate person) over days of a week.The following trends are observed:…"/>
          <p:cNvSpPr txBox="1">
            <a:spLocks noGrp="1"/>
          </p:cNvSpPr>
          <p:nvPr>
            <p:ph type="body" sz="half" idx="1"/>
          </p:nvPr>
        </p:nvSpPr>
        <p:spPr>
          <a:xfrm>
            <a:off x="5542552" y="1800000"/>
            <a:ext cx="5952248" cy="3994063"/>
          </a:xfrm>
          <a:prstGeom prst="rect">
            <a:avLst/>
          </a:prstGeom>
        </p:spPr>
        <p:txBody>
          <a:bodyPr/>
          <a:lstStyle/>
          <a:p>
            <a:pPr marL="0" indent="0" defTabSz="877823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27"/>
            </a:pPr>
            <a:r>
              <a:rPr dirty="0"/>
              <a:t>We examine the crime trends of the top 5 most commonly reported incidents</a:t>
            </a:r>
            <a:r>
              <a:rPr lang="en-US" dirty="0"/>
              <a:t> </a:t>
            </a:r>
            <a:r>
              <a:rPr dirty="0"/>
              <a:t>(Motor vehicle accident response,</a:t>
            </a:r>
            <a:r>
              <a:rPr lang="en-US" dirty="0"/>
              <a:t> </a:t>
            </a:r>
            <a:r>
              <a:rPr dirty="0"/>
              <a:t>Larceny,</a:t>
            </a:r>
            <a:r>
              <a:rPr lang="en-US" dirty="0"/>
              <a:t> </a:t>
            </a:r>
            <a:r>
              <a:rPr dirty="0"/>
              <a:t>Medical assistance</a:t>
            </a:r>
            <a:r>
              <a:rPr lang="en-US" dirty="0"/>
              <a:t> </a:t>
            </a:r>
            <a:r>
              <a:rPr dirty="0"/>
              <a:t>,</a:t>
            </a:r>
            <a:r>
              <a:rPr lang="en-US" dirty="0"/>
              <a:t> </a:t>
            </a:r>
            <a:r>
              <a:rPr dirty="0"/>
              <a:t>investigate person) over</a:t>
            </a:r>
            <a:r>
              <a:rPr lang="en-US" dirty="0"/>
              <a:t> the</a:t>
            </a:r>
            <a:r>
              <a:rPr dirty="0"/>
              <a:t> days of a week.</a:t>
            </a:r>
            <a:r>
              <a:rPr lang="en-US" dirty="0"/>
              <a:t> </a:t>
            </a:r>
            <a:r>
              <a:rPr dirty="0"/>
              <a:t>The following trends are observed:</a:t>
            </a:r>
          </a:p>
          <a:p>
            <a:pPr marL="0" indent="0" defTabSz="877823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27"/>
            </a:pPr>
            <a:endParaRPr dirty="0"/>
          </a:p>
          <a:p>
            <a:pPr marL="0" indent="0" defTabSz="877823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27"/>
            </a:pPr>
            <a:r>
              <a:rPr dirty="0"/>
              <a:t>Interestingly medical assistance</a:t>
            </a:r>
            <a:r>
              <a:rPr lang="en-US" dirty="0"/>
              <a:t> </a:t>
            </a:r>
            <a:r>
              <a:rPr dirty="0"/>
              <a:t>,</a:t>
            </a:r>
            <a:r>
              <a:rPr lang="en-US" dirty="0"/>
              <a:t> </a:t>
            </a:r>
            <a:r>
              <a:rPr dirty="0"/>
              <a:t>Investigate person and </a:t>
            </a:r>
            <a:r>
              <a:rPr lang="en-US" dirty="0"/>
              <a:t>O</a:t>
            </a:r>
            <a:r>
              <a:rPr dirty="0"/>
              <a:t>ther decrease over the weekend.</a:t>
            </a:r>
            <a:r>
              <a:rPr lang="en-US" dirty="0"/>
              <a:t> </a:t>
            </a:r>
            <a:r>
              <a:rPr dirty="0"/>
              <a:t>Most of the incident</a:t>
            </a:r>
            <a:r>
              <a:rPr lang="en-US" dirty="0"/>
              <a:t> groups</a:t>
            </a:r>
            <a:r>
              <a:rPr dirty="0"/>
              <a:t> in the data </a:t>
            </a:r>
            <a:r>
              <a:rPr lang="en-US" dirty="0"/>
              <a:t>had their </a:t>
            </a:r>
            <a:r>
              <a:rPr dirty="0"/>
              <a:t>maximum</a:t>
            </a:r>
            <a:r>
              <a:rPr lang="en-US" dirty="0"/>
              <a:t> amount of reports</a:t>
            </a:r>
            <a:r>
              <a:rPr dirty="0"/>
              <a:t> on Fridays</a:t>
            </a:r>
            <a:r>
              <a:rPr lang="en-US" dirty="0"/>
              <a:t>, </a:t>
            </a:r>
            <a:r>
              <a:rPr dirty="0"/>
              <a:t>except for Medical assistance (</a:t>
            </a:r>
            <a:r>
              <a:rPr lang="en-IN" dirty="0"/>
              <a:t>Wednesdays</a:t>
            </a:r>
            <a:r>
              <a:rPr dirty="0"/>
              <a:t>) and </a:t>
            </a:r>
            <a:r>
              <a:rPr lang="en-US" dirty="0"/>
              <a:t>O</a:t>
            </a:r>
            <a:r>
              <a:rPr dirty="0"/>
              <a:t>ther (</a:t>
            </a:r>
            <a:r>
              <a:rPr lang="en-IN" dirty="0"/>
              <a:t>Thursdays</a:t>
            </a:r>
            <a:r>
              <a:rPr dirty="0"/>
              <a:t>).</a:t>
            </a:r>
            <a:r>
              <a:rPr lang="en-US" dirty="0"/>
              <a:t> </a:t>
            </a:r>
            <a:r>
              <a:rPr dirty="0"/>
              <a:t>Motor vehicle accident response</a:t>
            </a:r>
            <a:r>
              <a:rPr lang="en-US" dirty="0"/>
              <a:t>s</a:t>
            </a:r>
            <a:r>
              <a:rPr dirty="0"/>
              <a:t> are the most reported incident on all days ,</a:t>
            </a:r>
            <a:r>
              <a:rPr lang="en-US" dirty="0"/>
              <a:t> </a:t>
            </a:r>
            <a:r>
              <a:rPr dirty="0"/>
              <a:t>with the lowest number reported on Sundays. </a:t>
            </a:r>
          </a:p>
          <a:p>
            <a:pPr marL="0" indent="0" defTabSz="877823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727"/>
            </a:pPr>
            <a:r>
              <a:rPr dirty="0"/>
              <a:t>Investigate person and Others are the least reported on all days out of the five ,</a:t>
            </a:r>
            <a:r>
              <a:rPr lang="en-US" dirty="0"/>
              <a:t> </a:t>
            </a:r>
            <a:r>
              <a:rPr dirty="0"/>
              <a:t>with their highest recordings on Friday and Thursday. </a:t>
            </a:r>
          </a:p>
        </p:txBody>
      </p:sp>
      <p:sp>
        <p:nvSpPr>
          <p:cNvPr id="2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202" name="Top 5 incident frequency per day(2015-2019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>
                    <a:satOff val="-51987"/>
                    <a:lumOff val="17303"/>
                  </a:schemeClr>
                </a:solidFill>
              </a:defRPr>
            </a:lvl1pPr>
          </a:lstStyle>
          <a:p>
            <a:r>
              <a:rPr dirty="0"/>
              <a:t>Top 5 incident frequency per day(2015-2019)</a:t>
            </a:r>
          </a:p>
        </p:txBody>
      </p:sp>
      <p:sp>
        <p:nvSpPr>
          <p:cNvPr id="203" name="Plassholder for bunntekst 5"/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29B69-92B0-CD4A-8F4F-FA02BADDF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30" y="1478642"/>
            <a:ext cx="4847227" cy="3153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EAA262-DEB4-E24D-8F32-BB4A7FAFF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92" y="4579210"/>
            <a:ext cx="4612965" cy="16002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36ED0DD-EDE9-FB41-AF71-AD146E6599D2}"/>
              </a:ext>
            </a:extLst>
          </p:cNvPr>
          <p:cNvSpPr>
            <a:spLocks noGrp="1"/>
          </p:cNvSpPr>
          <p:nvPr>
            <p:ph type="body" sz="half" idx="1"/>
          </p:nvPr>
        </p:nvSpPr>
        <p:spPr>
          <a:xfrm>
            <a:off x="6829425" y="1757364"/>
            <a:ext cx="4665375" cy="4182638"/>
          </a:xfrm>
        </p:spPr>
        <p:txBody>
          <a:bodyPr/>
          <a:lstStyle/>
          <a:p>
            <a:r>
              <a:rPr lang="en-US" dirty="0"/>
              <a:t>Interestingly the incident responses goes down on the holidays .This is contrary to the popular belief that crimes tend to increase during the holidays.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only two holidays were the crime reporting shows an increase are at St Patrick’s day and July 4</a:t>
            </a:r>
            <a:r>
              <a:rPr lang="en-US" baseline="30000" dirty="0"/>
              <a:t>th</a:t>
            </a:r>
            <a:r>
              <a:rPr lang="en-US" dirty="0"/>
              <a:t>.The lowest seem to happen during Christmas.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D5E944-C3B5-3641-9A3F-D5EA39929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737" y="742952"/>
            <a:ext cx="10206038" cy="1178604"/>
          </a:xfrm>
        </p:spPr>
        <p:txBody>
          <a:bodyPr>
            <a:normAutofit/>
          </a:bodyPr>
          <a:lstStyle/>
          <a:p>
            <a:r>
              <a:rPr lang="en-US" dirty="0"/>
              <a:t>Incident reporting trend on Boston public holidays.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D3B85-5F70-8144-908B-0D49AC138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921556"/>
            <a:ext cx="5529263" cy="346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112096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Motor vehicle accident response was found to be the most commonly reported incident in Boston during 2015-2019…"/>
          <p:cNvSpPr txBox="1">
            <a:spLocks noGrp="1"/>
          </p:cNvSpPr>
          <p:nvPr>
            <p:ph type="body" idx="1"/>
          </p:nvPr>
        </p:nvSpPr>
        <p:spPr>
          <a:xfrm>
            <a:off x="571209" y="1777766"/>
            <a:ext cx="10536086" cy="41400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dirty="0"/>
              <a:t>Motor vehicle accident response was found to be the most commonly reported incident in Boston during 2015-2019</a:t>
            </a:r>
          </a:p>
          <a:p>
            <a:pPr>
              <a:lnSpc>
                <a:spcPct val="100000"/>
              </a:lnSpc>
            </a:pPr>
            <a:r>
              <a:rPr dirty="0"/>
              <a:t>The month of February was found to be most safest month of the year with least number of </a:t>
            </a:r>
            <a:r>
              <a:rPr lang="en-IN" dirty="0"/>
              <a:t>reporting's</a:t>
            </a:r>
            <a:r>
              <a:rPr dirty="0"/>
              <a:t> and July </a:t>
            </a:r>
            <a:r>
              <a:rPr lang="en-US" dirty="0"/>
              <a:t>was the least safest</a:t>
            </a:r>
            <a:r>
              <a:rPr dirty="0"/>
              <a:t>.</a:t>
            </a:r>
          </a:p>
          <a:p>
            <a:pPr>
              <a:lnSpc>
                <a:spcPct val="100000"/>
              </a:lnSpc>
            </a:pPr>
            <a:r>
              <a:rPr dirty="0"/>
              <a:t>Sunday was found to be the safest day of the week.</a:t>
            </a:r>
          </a:p>
          <a:p>
            <a:pPr>
              <a:lnSpc>
                <a:spcPct val="100000"/>
              </a:lnSpc>
            </a:pPr>
            <a:r>
              <a:rPr dirty="0"/>
              <a:t>Crime reporting are highest at evening 17:00 </a:t>
            </a:r>
            <a:r>
              <a:rPr dirty="0" err="1"/>
              <a:t>hrs</a:t>
            </a:r>
            <a:r>
              <a:rPr dirty="0"/>
              <a:t> and lowest at morning 4:00 - 5:00 hrs</a:t>
            </a:r>
            <a:r>
              <a:rPr lang="en-US" dirty="0"/>
              <a:t>.</a:t>
            </a:r>
            <a:endParaRPr dirty="0"/>
          </a:p>
          <a:p>
            <a:pPr>
              <a:lnSpc>
                <a:spcPct val="100000"/>
              </a:lnSpc>
            </a:pPr>
            <a:r>
              <a:rPr dirty="0"/>
              <a:t>Analysis suggests the prime locations of incident reporting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09" name="Results and inference:"/>
          <p:cNvSpPr txBox="1">
            <a:spLocks noGrp="1"/>
          </p:cNvSpPr>
          <p:nvPr>
            <p:ph type="title"/>
          </p:nvPr>
        </p:nvSpPr>
        <p:spPr>
          <a:xfrm>
            <a:off x="621918" y="928066"/>
            <a:ext cx="9588001" cy="533643"/>
          </a:xfrm>
          <a:prstGeom prst="rect">
            <a:avLst/>
          </a:prstGeom>
        </p:spPr>
        <p:txBody>
          <a:bodyPr/>
          <a:lstStyle/>
          <a:p>
            <a:r>
              <a:t>Results and inference:</a:t>
            </a:r>
          </a:p>
        </p:txBody>
      </p:sp>
      <p:sp>
        <p:nvSpPr>
          <p:cNvPr id="210" name="Plassholder for bunntekst 5"/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  <p:pic>
        <p:nvPicPr>
          <p:cNvPr id="211" name="tenor.gif" descr="tenor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000568" y="616278"/>
            <a:ext cx="944312" cy="9037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Finding out why most reporting are in July might serve as an added benefit in efficient crime check…"/>
          <p:cNvSpPr txBox="1">
            <a:spLocks noGrp="1"/>
          </p:cNvSpPr>
          <p:nvPr>
            <p:ph type="body" sz="half" idx="1"/>
          </p:nvPr>
        </p:nvSpPr>
        <p:spPr>
          <a:xfrm>
            <a:off x="984193" y="1786233"/>
            <a:ext cx="7002383" cy="4140001"/>
          </a:xfrm>
          <a:prstGeom prst="rect">
            <a:avLst/>
          </a:prstGeom>
        </p:spPr>
        <p:txBody>
          <a:bodyPr/>
          <a:lstStyle/>
          <a:p>
            <a:r>
              <a:rPr dirty="0"/>
              <a:t>Finding out why most reporting are in July might serve as an added benefit in efficient crime check</a:t>
            </a:r>
          </a:p>
          <a:p>
            <a:r>
              <a:rPr dirty="0"/>
              <a:t>Crime reporting are highest in the evenings suggesting that </a:t>
            </a:r>
            <a:r>
              <a:rPr lang="en-US" dirty="0"/>
              <a:t>reporting are more common when people are out.</a:t>
            </a:r>
            <a:endParaRPr dirty="0"/>
          </a:p>
          <a:p>
            <a:r>
              <a:rPr dirty="0"/>
              <a:t>Analysis of prime locations of reporting enables the department and officials to keep a check on the areas and enhance safety .</a:t>
            </a:r>
            <a:endParaRPr lang="en-US" dirty="0"/>
          </a:p>
          <a:p>
            <a:r>
              <a:rPr lang="en-US" dirty="0"/>
              <a:t>Holidays show a specific lowered trend in crime reporting which raises questions about the correlation with other factors. </a:t>
            </a:r>
            <a:endParaRPr dirty="0"/>
          </a:p>
        </p:txBody>
      </p:sp>
      <p:sp>
        <p:nvSpPr>
          <p:cNvPr id="2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15" name="Discussions"/>
          <p:cNvSpPr txBox="1">
            <a:spLocks noGrp="1"/>
          </p:cNvSpPr>
          <p:nvPr>
            <p:ph type="title"/>
          </p:nvPr>
        </p:nvSpPr>
        <p:spPr>
          <a:xfrm>
            <a:off x="861956" y="944999"/>
            <a:ext cx="9588002" cy="533643"/>
          </a:xfrm>
          <a:prstGeom prst="rect">
            <a:avLst/>
          </a:prstGeom>
        </p:spPr>
        <p:txBody>
          <a:bodyPr/>
          <a:lstStyle/>
          <a:p>
            <a:r>
              <a:t>Discussions</a:t>
            </a:r>
          </a:p>
        </p:txBody>
      </p:sp>
      <p:sp>
        <p:nvSpPr>
          <p:cNvPr id="5" name="Plassholder for bunntekst 5">
            <a:extLst>
              <a:ext uri="{FF2B5EF4-FFF2-40B4-BE49-F238E27FC236}">
                <a16:creationId xmlns:a16="http://schemas.microsoft.com/office/drawing/2014/main" id="{F311F170-99FB-8F42-AB58-FE7BDAF14359}"/>
              </a:ext>
            </a:extLst>
          </p:cNvPr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  <p:pic>
        <p:nvPicPr>
          <p:cNvPr id="3" name="Graphic 2" descr="Lightbulb">
            <a:extLst>
              <a:ext uri="{FF2B5EF4-FFF2-40B4-BE49-F238E27FC236}">
                <a16:creationId xmlns:a16="http://schemas.microsoft.com/office/drawing/2014/main" id="{36F9095A-B55D-5541-9F7E-735943E81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86575" y="694560"/>
            <a:ext cx="2060672" cy="20606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tel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Thankyou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ssholder for bunntekst 5"/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  <p:sp>
        <p:nvSpPr>
          <p:cNvPr id="109" name="Tittel 1"/>
          <p:cNvSpPr txBox="1">
            <a:spLocks noGrp="1"/>
          </p:cNvSpPr>
          <p:nvPr>
            <p:ph type="title"/>
          </p:nvPr>
        </p:nvSpPr>
        <p:spPr>
          <a:xfrm>
            <a:off x="695324" y="1695854"/>
            <a:ext cx="10728677" cy="172267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ctr" defTabSz="365760">
              <a:defRPr sz="3400" b="1"/>
            </a:pPr>
            <a:r>
              <a:t>Boston Police Department Case Analysis</a:t>
            </a:r>
          </a:p>
          <a:p>
            <a:pPr algn="ctr" defTabSz="365760">
              <a:defRPr sz="3400" b="1"/>
            </a:pPr>
            <a:r>
              <a:t>(2015-2019)</a:t>
            </a:r>
          </a:p>
          <a:p>
            <a:pPr algn="ctr" defTabSz="365760">
              <a:defRPr sz="3400" b="1"/>
            </a:pPr>
            <a:endParaRPr/>
          </a:p>
          <a:p>
            <a:pPr algn="ctr" defTabSz="365760">
              <a:defRPr sz="3400" b="1"/>
            </a:pPr>
            <a:endParaRPr/>
          </a:p>
          <a:p>
            <a:pPr algn="ctr" defTabSz="365760">
              <a:defRPr sz="2800" b="1"/>
            </a:pPr>
            <a:r>
              <a:t>(2015-2019)</a:t>
            </a:r>
          </a:p>
        </p:txBody>
      </p:sp>
      <p:sp>
        <p:nvSpPr>
          <p:cNvPr id="110" name="Undertittel 2"/>
          <p:cNvSpPr txBox="1">
            <a:spLocks noGrp="1"/>
          </p:cNvSpPr>
          <p:nvPr>
            <p:ph type="body" sz="quarter" idx="1"/>
          </p:nvPr>
        </p:nvSpPr>
        <p:spPr>
          <a:xfrm>
            <a:off x="695324" y="3502800"/>
            <a:ext cx="10728677" cy="369333"/>
          </a:xfrm>
          <a:prstGeom prst="rect">
            <a:avLst/>
          </a:prstGeom>
        </p:spPr>
        <p:txBody>
          <a:bodyPr/>
          <a:lstStyle/>
          <a:p>
            <a:pPr algn="ctr" defTabSz="758951">
              <a:spcBef>
                <a:spcPts val="0"/>
              </a:spcBef>
              <a:defRPr sz="2324">
                <a:solidFill>
                  <a:srgbClr val="000000"/>
                </a:solidFill>
              </a:defRPr>
            </a:pP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Adam Julius Olof Kviman</a:t>
            </a:r>
            <a:r>
              <a:t>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/>
              </a:rPr>
              <a:t>Anja Stene</a:t>
            </a:r>
            <a:r>
              <a:t> ,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5"/>
              </a:rPr>
              <a:t>Mathias Bergane Johansen</a:t>
            </a:r>
            <a:r>
              <a:rPr baseline="29590"/>
              <a:t> ,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6"/>
              </a:rPr>
              <a:t>Meera Joseph</a:t>
            </a:r>
          </a:p>
        </p:txBody>
      </p:sp>
      <p:sp>
        <p:nvSpPr>
          <p:cNvPr id="112" name="Plassholder for tekst 4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FontTx/>
              <a:buNone/>
              <a:defRPr sz="1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" name="Plassholder for lysbildenummer 8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27000" cy="1728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ssholder for bunntekst 3"/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  <p:sp>
        <p:nvSpPr>
          <p:cNvPr id="116" name="Tittel 1"/>
          <p:cNvSpPr txBox="1">
            <a:spLocks noGrp="1"/>
          </p:cNvSpPr>
          <p:nvPr>
            <p:ph type="title"/>
          </p:nvPr>
        </p:nvSpPr>
        <p:spPr>
          <a:xfrm>
            <a:off x="695325" y="944999"/>
            <a:ext cx="10410701" cy="5611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3700"/>
              </a:lnSpc>
              <a:defRPr sz="4200"/>
            </a:lvl1pPr>
          </a:lstStyle>
          <a:p>
            <a:r>
              <a:rPr sz="3200" dirty="0"/>
              <a:t>Data set selected:</a:t>
            </a:r>
          </a:p>
        </p:txBody>
      </p:sp>
      <p:sp>
        <p:nvSpPr>
          <p:cNvPr id="117" name="Plassholder for innhold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050505"/>
                </a:solidFill>
              </a:defRPr>
            </a:pPr>
            <a:r>
              <a:rPr dirty="0"/>
              <a:t>Crime incident reports are provided by Boston Police Department (BPD) to document the initial details surrounding an incident to which BPD officers respond. This is a dataset containing records from the new crime incident report system, which includes a reduced set of fields focused on capturing the type of incident as well as when and where it occurred. Records in the new system begin in June of 2015.</a:t>
            </a:r>
            <a:r>
              <a:rPr lang="en-US" dirty="0"/>
              <a:t>Please find the data set in the link:</a:t>
            </a:r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050505"/>
                </a:solidFill>
              </a:defRPr>
            </a:pPr>
            <a:r>
              <a:rPr lang="en-IN" sz="1800" dirty="0">
                <a:hlinkClick r:id="rId3"/>
              </a:rPr>
              <a:t>https://data.boston.gov/dataset/crime-incident-reports-august-2015-to-date-source-new-system</a:t>
            </a:r>
            <a:endParaRPr lang="en-US"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>
                <a:solidFill>
                  <a:srgbClr val="050505"/>
                </a:solidFill>
              </a:defRPr>
            </a:pPr>
            <a:endParaRPr dirty="0"/>
          </a:p>
          <a:p>
            <a:pPr marL="0" indent="0" defTabSz="457200">
              <a:lnSpc>
                <a:spcPts val="3700"/>
              </a:lnSpc>
              <a:spcBef>
                <a:spcPts val="0"/>
              </a:spcBef>
              <a:buSzTx/>
              <a:buFontTx/>
              <a:buNone/>
              <a:defRPr sz="1600">
                <a:solidFill>
                  <a:srgbClr val="050505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dirty="0"/>
          </a:p>
          <a:p>
            <a:pPr marL="0" indent="0" defTabSz="457200">
              <a:lnSpc>
                <a:spcPts val="3700"/>
              </a:lnSpc>
              <a:spcBef>
                <a:spcPts val="0"/>
              </a:spcBef>
              <a:buSzTx/>
              <a:buFontTx/>
              <a:buNone/>
              <a:defRPr sz="1600">
                <a:solidFill>
                  <a:srgbClr val="050505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dirty="0"/>
          </a:p>
        </p:txBody>
      </p:sp>
      <p:sp>
        <p:nvSpPr>
          <p:cNvPr id="118" name="Plassholder for lysbildenummer 4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27000" cy="1728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pic>
        <p:nvPicPr>
          <p:cNvPr id="119" name="Screen Shot 2019-08-26 at 12.50.35 PM.png" descr="Screen Shot 2019-08-26 at 12.50.35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25" y="3870000"/>
            <a:ext cx="9127791" cy="18851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ssholder for bunntekst 3"/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  <p:sp>
        <p:nvSpPr>
          <p:cNvPr id="122" name="Tittel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822959">
              <a:defRPr sz="3780"/>
            </a:lvl1pPr>
          </a:lstStyle>
          <a:p>
            <a:r>
              <a:t>Preprocessing of raw data:</a:t>
            </a:r>
          </a:p>
        </p:txBody>
      </p:sp>
      <p:sp>
        <p:nvSpPr>
          <p:cNvPr id="123" name="Plassholder for lysbildenummer 4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27000" cy="1728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24" name="In Real world data are generally incomplete: lacking attribute values, lacking certain attributes of interest, or containing only aggregate data. Noisy: containing errors or outliers. Inconsistent: containing discrepancies in codes or names. The rows containing null values were removed in this approach of data analysis."/>
          <p:cNvSpPr txBox="1"/>
          <p:nvPr/>
        </p:nvSpPr>
        <p:spPr>
          <a:xfrm>
            <a:off x="530059" y="2223287"/>
            <a:ext cx="5993775" cy="1811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4400"/>
              </a:lnSpc>
              <a:defRPr>
                <a:solidFill>
                  <a:srgbClr val="111111"/>
                </a:solidFill>
              </a:defRPr>
            </a:pPr>
            <a:r>
              <a:rPr dirty="0"/>
              <a:t>In Real world </a:t>
            </a:r>
            <a:r>
              <a:rPr b="1" dirty="0"/>
              <a:t>data</a:t>
            </a:r>
            <a:r>
              <a:rPr dirty="0"/>
              <a:t> are generally incomplete: lacking attribute values, lacking certain attributes of interest, or containing only aggregate </a:t>
            </a:r>
            <a:r>
              <a:rPr b="1" dirty="0"/>
              <a:t>data</a:t>
            </a:r>
            <a:r>
              <a:rPr dirty="0"/>
              <a:t>. Noisy: containing errors or outliers. Inconsistent: containing discrepancies in codes or names. The rows containing null values were removed in this approach of data analysis.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176" y="2244730"/>
            <a:ext cx="2601133" cy="1839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ssholder for bunntekst 5"/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  <p:sp>
        <p:nvSpPr>
          <p:cNvPr id="128" name="Tittel 4"/>
          <p:cNvSpPr txBox="1">
            <a:spLocks noGrp="1"/>
          </p:cNvSpPr>
          <p:nvPr>
            <p:ph type="title"/>
          </p:nvPr>
        </p:nvSpPr>
        <p:spPr>
          <a:xfrm>
            <a:off x="695325" y="944999"/>
            <a:ext cx="9930057" cy="1090806"/>
          </a:xfrm>
          <a:prstGeom prst="rect">
            <a:avLst/>
          </a:prstGeom>
        </p:spPr>
        <p:txBody>
          <a:bodyPr/>
          <a:lstStyle/>
          <a:p>
            <a:r>
              <a:rPr dirty="0"/>
              <a:t>Data Analysis </a:t>
            </a:r>
          </a:p>
        </p:txBody>
      </p:sp>
      <p:sp>
        <p:nvSpPr>
          <p:cNvPr id="129" name="Plassholder for lysbildenummer 7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27000" cy="1728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pic>
        <p:nvPicPr>
          <p:cNvPr id="130" name="Image" descr="Image"/>
          <p:cNvPicPr>
            <a:picLocks noChangeAspect="1"/>
          </p:cNvPicPr>
          <p:nvPr/>
        </p:nvPicPr>
        <p:blipFill>
          <a:blip r:embed="rId3"/>
          <a:srcRect l="32836" t="4768" r="32836"/>
          <a:stretch>
            <a:fillRect/>
          </a:stretch>
        </p:blipFill>
        <p:spPr>
          <a:xfrm>
            <a:off x="4460248" y="1987336"/>
            <a:ext cx="1418348" cy="3934932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The Boston Police department case Analysis…"/>
          <p:cNvSpPr/>
          <p:nvPr/>
        </p:nvSpPr>
        <p:spPr>
          <a:xfrm>
            <a:off x="6067051" y="1639325"/>
            <a:ext cx="4106442" cy="1487963"/>
          </a:xfrm>
          <a:prstGeom prst="wedgeEllipseCallout">
            <a:avLst>
              <a:gd name="adj1" fmla="val -49547"/>
              <a:gd name="adj2" fmla="val 70000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The Boston Police department case Analysis…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ssholder for bunntekst 3"/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  <p:sp>
        <p:nvSpPr>
          <p:cNvPr id="134" name="Plassholder for innhold 1"/>
          <p:cNvSpPr txBox="1">
            <a:spLocks noGrp="1"/>
          </p:cNvSpPr>
          <p:nvPr>
            <p:ph type="body" sz="half" idx="1"/>
          </p:nvPr>
        </p:nvSpPr>
        <p:spPr>
          <a:xfrm>
            <a:off x="697200" y="1800000"/>
            <a:ext cx="10609680" cy="159037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lvl1pPr>
          </a:lstStyle>
          <a:p>
            <a:r>
              <a:rPr dirty="0" err="1"/>
              <a:t>Visualisation</a:t>
            </a:r>
            <a:r>
              <a:rPr dirty="0"/>
              <a:t> to </a:t>
            </a:r>
            <a:r>
              <a:rPr dirty="0" err="1"/>
              <a:t>analyse</a:t>
            </a:r>
            <a:r>
              <a:rPr dirty="0"/>
              <a:t> the case trends in Boston over mid 2015 to mid 2019 is represented on the poster .Analysis was carried out using python and libraries like matplotlib ,pandas, seaborn and folium.</a:t>
            </a:r>
          </a:p>
        </p:txBody>
      </p:sp>
      <p:sp>
        <p:nvSpPr>
          <p:cNvPr id="135" name="Plassholder for lysbildenummer 4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27000" cy="1728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36" name="Tittel 5"/>
          <p:cNvSpPr txBox="1">
            <a:spLocks noGrp="1"/>
          </p:cNvSpPr>
          <p:nvPr>
            <p:ph type="title"/>
          </p:nvPr>
        </p:nvSpPr>
        <p:spPr>
          <a:xfrm>
            <a:off x="695325" y="944999"/>
            <a:ext cx="9856040" cy="689467"/>
          </a:xfrm>
          <a:prstGeom prst="rect">
            <a:avLst/>
          </a:prstGeom>
        </p:spPr>
        <p:txBody>
          <a:bodyPr/>
          <a:lstStyle/>
          <a:p>
            <a:r>
              <a:rPr dirty="0"/>
              <a:t>Tools Used </a:t>
            </a:r>
          </a:p>
        </p:txBody>
      </p:sp>
      <p:pic>
        <p:nvPicPr>
          <p:cNvPr id="13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409" y="3954231"/>
            <a:ext cx="1113094" cy="1113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982" y="3463963"/>
            <a:ext cx="2824347" cy="7845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7109" y="4196957"/>
            <a:ext cx="1972093" cy="13229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Screen Shot 2019-08-26 at 1.15.49 PM.png" descr="Screen Shot 2019-08-26 at 1.15.49 P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7808" y="3805927"/>
            <a:ext cx="2933701" cy="14097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Folium"/>
          <p:cNvSpPr txBox="1"/>
          <p:nvPr/>
        </p:nvSpPr>
        <p:spPr>
          <a:xfrm>
            <a:off x="6200004" y="3526089"/>
            <a:ext cx="2429259" cy="41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200" b="1"/>
            </a:lvl1pPr>
          </a:lstStyle>
          <a:p>
            <a:r>
              <a:rPr dirty="0"/>
              <a:t>Folium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27000" cy="1728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45" name="Visualisation of Data for Analysis"/>
          <p:cNvSpPr txBox="1">
            <a:spLocks noGrp="1"/>
          </p:cNvSpPr>
          <p:nvPr>
            <p:ph type="title"/>
          </p:nvPr>
        </p:nvSpPr>
        <p:spPr>
          <a:xfrm>
            <a:off x="695325" y="944999"/>
            <a:ext cx="9515968" cy="867430"/>
          </a:xfrm>
          <a:prstGeom prst="rect">
            <a:avLst/>
          </a:prstGeom>
        </p:spPr>
        <p:txBody>
          <a:bodyPr/>
          <a:lstStyle/>
          <a:p>
            <a:pPr lvl="1"/>
            <a:r>
              <a:rPr dirty="0"/>
              <a:t>  </a:t>
            </a:r>
            <a:r>
              <a:rPr dirty="0" err="1"/>
              <a:t>Visualisation</a:t>
            </a:r>
            <a:r>
              <a:rPr dirty="0"/>
              <a:t> of Data for Analysis</a:t>
            </a:r>
          </a:p>
        </p:txBody>
      </p:sp>
      <p:sp>
        <p:nvSpPr>
          <p:cNvPr id="146" name="Volumetric Analysis -Top 10 reported crime incidents…"/>
          <p:cNvSpPr txBox="1"/>
          <p:nvPr/>
        </p:nvSpPr>
        <p:spPr>
          <a:xfrm>
            <a:off x="853699" y="1883970"/>
            <a:ext cx="7046872" cy="2484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180473" indent="-180473">
              <a:buSzPct val="100000"/>
              <a:buChar char="•"/>
            </a:pPr>
            <a:r>
              <a:t>Volumetric Analysis -Top 10 reported crime incidents</a:t>
            </a:r>
          </a:p>
          <a:p>
            <a:pPr marL="180473" indent="-180473">
              <a:buSzPct val="100000"/>
              <a:buChar char="•"/>
            </a:pPr>
            <a:endParaRPr/>
          </a:p>
          <a:p>
            <a:pPr marL="180473" indent="-180473">
              <a:buSzPct val="100000"/>
              <a:buChar char="•"/>
            </a:pPr>
            <a:r>
              <a:t>Incident data analysis over time</a:t>
            </a:r>
          </a:p>
          <a:p>
            <a:pPr marL="1371600" lvl="3" indent="-228600">
              <a:buSzPct val="100000"/>
              <a:buChar char="•"/>
            </a:pPr>
            <a:r>
              <a:t>Month wise distribution</a:t>
            </a:r>
          </a:p>
          <a:p>
            <a:pPr marL="1371600" lvl="3" indent="-228600">
              <a:buSzPct val="100000"/>
              <a:buChar char="•"/>
            </a:pPr>
            <a:r>
              <a:t>Day wise distribution</a:t>
            </a:r>
          </a:p>
          <a:p>
            <a:pPr marL="1371600" lvl="3" indent="-228600">
              <a:buSzPct val="100000"/>
              <a:buChar char="•"/>
            </a:pPr>
            <a:r>
              <a:t>Hourly distribution</a:t>
            </a:r>
          </a:p>
          <a:p>
            <a:pPr marL="180473" indent="-180473">
              <a:buSzPct val="100000"/>
              <a:buChar char="•"/>
            </a:pPr>
            <a:r>
              <a:t>Incident data analysis over area</a:t>
            </a:r>
          </a:p>
          <a:p>
            <a:pPr marL="180473" indent="-180473">
              <a:buSzPct val="100000"/>
              <a:buChar char="•"/>
            </a:pPr>
            <a:r>
              <a:t>Specific Crime Trends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ssholder for bunntekst 3"/>
          <p:cNvSpPr txBox="1"/>
          <p:nvPr/>
        </p:nvSpPr>
        <p:spPr>
          <a:xfrm>
            <a:off x="7381199" y="6280779"/>
            <a:ext cx="4114801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r>
              <a:t>Norwegian University of Life Sciences</a:t>
            </a:r>
          </a:p>
        </p:txBody>
      </p:sp>
      <p:sp>
        <p:nvSpPr>
          <p:cNvPr id="149" name="Plassholder for innhold 1"/>
          <p:cNvSpPr txBox="1">
            <a:spLocks noGrp="1"/>
          </p:cNvSpPr>
          <p:nvPr>
            <p:ph type="body" sz="quarter" idx="1"/>
          </p:nvPr>
        </p:nvSpPr>
        <p:spPr>
          <a:xfrm>
            <a:off x="390276" y="1382484"/>
            <a:ext cx="10801351" cy="1082724"/>
          </a:xfrm>
          <a:prstGeom prst="rect">
            <a:avLst/>
          </a:prstGeom>
        </p:spPr>
        <p:txBody>
          <a:bodyPr/>
          <a:lstStyle/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pPr>
            <a:endParaRPr dirty="0"/>
          </a:p>
          <a:p>
            <a:pPr marL="0" indent="0" defTabSz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800"/>
            </a:pPr>
            <a:r>
              <a:rPr dirty="0"/>
              <a:t>The pie chart represents  percentage of the 10 most frequently reported incidents in Boston in 2015-2019.</a:t>
            </a:r>
            <a:r>
              <a:rPr lang="en-US" dirty="0"/>
              <a:t> </a:t>
            </a:r>
            <a:r>
              <a:rPr dirty="0"/>
              <a:t>Motor Vehicle accident tops the list with almost 18.9% of the total proportion.</a:t>
            </a:r>
          </a:p>
        </p:txBody>
      </p:sp>
      <p:sp>
        <p:nvSpPr>
          <p:cNvPr id="150" name="Plassholder for lysbildenummer 4"/>
          <p:cNvSpPr txBox="1">
            <a:spLocks noGrp="1"/>
          </p:cNvSpPr>
          <p:nvPr>
            <p:ph type="sldNum" sz="quarter" idx="2"/>
          </p:nvPr>
        </p:nvSpPr>
        <p:spPr>
          <a:xfrm>
            <a:off x="695325" y="6279192"/>
            <a:ext cx="127000" cy="172815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51" name="Tittel 5"/>
          <p:cNvSpPr txBox="1">
            <a:spLocks noGrp="1"/>
          </p:cNvSpPr>
          <p:nvPr>
            <p:ph type="title"/>
          </p:nvPr>
        </p:nvSpPr>
        <p:spPr>
          <a:xfrm>
            <a:off x="426760" y="776484"/>
            <a:ext cx="9850437" cy="625697"/>
          </a:xfrm>
          <a:prstGeom prst="rect">
            <a:avLst/>
          </a:prstGeom>
        </p:spPr>
        <p:txBody>
          <a:bodyPr/>
          <a:lstStyle>
            <a:lvl1pPr defTabSz="649223">
              <a:defRPr sz="2272">
                <a:solidFill>
                  <a:schemeClr val="accent1">
                    <a:satOff val="-51987"/>
                    <a:lumOff val="17303"/>
                  </a:schemeClr>
                </a:solidFill>
              </a:defRPr>
            </a:lvl1pPr>
          </a:lstStyle>
          <a:p>
            <a:r>
              <a:t>Types of Crimes in Boston :10 most common incidents reported (2015-2019) </a:t>
            </a:r>
          </a:p>
        </p:txBody>
      </p:sp>
      <p:pic>
        <p:nvPicPr>
          <p:cNvPr id="152" name="Screen Shot 2019-08-26 at 1.08.11 PM.png" descr="Screen Shot 2019-08-26 at 1.08.1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564" y="2757048"/>
            <a:ext cx="6736872" cy="3335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NMBU 16:9 with footer">
  <a:themeElements>
    <a:clrScheme name="NMBU 16:9 with footer">
      <a:dk1>
        <a:srgbClr val="000000"/>
      </a:dk1>
      <a:lt1>
        <a:srgbClr val="009D7F"/>
      </a:lt1>
      <a:dk2>
        <a:srgbClr val="A7A7A7"/>
      </a:dk2>
      <a:lt2>
        <a:srgbClr val="535353"/>
      </a:lt2>
      <a:accent1>
        <a:srgbClr val="009D7F"/>
      </a:accent1>
      <a:accent2>
        <a:srgbClr val="FEC843"/>
      </a:accent2>
      <a:accent3>
        <a:srgbClr val="556680"/>
      </a:accent3>
      <a:accent4>
        <a:srgbClr val="00A1CD"/>
      </a:accent4>
      <a:accent5>
        <a:srgbClr val="707070"/>
      </a:accent5>
      <a:accent6>
        <a:srgbClr val="C8ACB7"/>
      </a:accent6>
      <a:hlink>
        <a:srgbClr val="0000FF"/>
      </a:hlink>
      <a:folHlink>
        <a:srgbClr val="FF00FF"/>
      </a:folHlink>
    </a:clrScheme>
    <a:fontScheme name="NMBU 16:9 with footer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NMBU 16:9 with foot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MBU 16:9 with footer">
  <a:themeElements>
    <a:clrScheme name="NMBU 16:9 with footer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D7F"/>
      </a:accent1>
      <a:accent2>
        <a:srgbClr val="FEC843"/>
      </a:accent2>
      <a:accent3>
        <a:srgbClr val="556680"/>
      </a:accent3>
      <a:accent4>
        <a:srgbClr val="00A1CD"/>
      </a:accent4>
      <a:accent5>
        <a:srgbClr val="707070"/>
      </a:accent5>
      <a:accent6>
        <a:srgbClr val="C8ACB7"/>
      </a:accent6>
      <a:hlink>
        <a:srgbClr val="0000FF"/>
      </a:hlink>
      <a:folHlink>
        <a:srgbClr val="FF00FF"/>
      </a:folHlink>
    </a:clrScheme>
    <a:fontScheme name="NMBU 16:9 with footer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NMBU 16:9 with foote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</TotalTime>
  <Words>1066</Words>
  <Application>Microsoft Macintosh PowerPoint</Application>
  <PresentationFormat>Widescreen</PresentationFormat>
  <Paragraphs>133</Paragraphs>
  <Slides>24</Slides>
  <Notes>21</Notes>
  <HiddenSlides>0</HiddenSlides>
  <MMClips>0</MMClips>
  <ScaleCrop>false</ScaleCrop>
  <HeadingPairs>
    <vt:vector size="6" baseType="variant">
      <vt:variant>
        <vt:lpstr>Brukte skrifter</vt:lpstr>
      </vt:variant>
      <vt:variant>
        <vt:i4>2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24</vt:i4>
      </vt:variant>
    </vt:vector>
  </HeadingPairs>
  <TitlesOfParts>
    <vt:vector size="27" baseType="lpstr">
      <vt:lpstr>Arial</vt:lpstr>
      <vt:lpstr>Calibri</vt:lpstr>
      <vt:lpstr>NMBU 16:9 with footer</vt:lpstr>
      <vt:lpstr>PowerPoint-presentasjon</vt:lpstr>
      <vt:lpstr>PowerPoint-presentasjon</vt:lpstr>
      <vt:lpstr>Boston Police Department Case Analysis (2015-2019)   (2015-2019)</vt:lpstr>
      <vt:lpstr>Data set selected:</vt:lpstr>
      <vt:lpstr>Preprocessing of raw data:</vt:lpstr>
      <vt:lpstr>Data Analysis </vt:lpstr>
      <vt:lpstr>Tools Used </vt:lpstr>
      <vt:lpstr>  Visualisation of Data for Analysis</vt:lpstr>
      <vt:lpstr>Types of Crimes in Boston :10 most common incidents reported (2015-2019) </vt:lpstr>
      <vt:lpstr>           Analysis of data over Time:-                                Months                                   Days                                      Hours</vt:lpstr>
      <vt:lpstr>Incident frequency variation over months (2015-2019)</vt:lpstr>
      <vt:lpstr>Incident frequency variation over days (2015-2019)</vt:lpstr>
      <vt:lpstr>Incident frequency per hour (2015-2019)</vt:lpstr>
      <vt:lpstr>Incident frequency over the years(2015- 2019)</vt:lpstr>
      <vt:lpstr>            Analysis of Data with respect to area</vt:lpstr>
      <vt:lpstr>Heat map of events(2016-2017)</vt:lpstr>
      <vt:lpstr>Time interval point plot on the map of Boston</vt:lpstr>
      <vt:lpstr>Crime Distribution based on city districts</vt:lpstr>
      <vt:lpstr>                              Specific Crime trends</vt:lpstr>
      <vt:lpstr>Top 5 incident frequency per day(2015-2019)</vt:lpstr>
      <vt:lpstr>Incident reporting trend on Boston public holidays.</vt:lpstr>
      <vt:lpstr>Results and inference:</vt:lpstr>
      <vt:lpstr>Discussions</vt:lpstr>
      <vt:lpstr>Thankyou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Anja Stene</cp:lastModifiedBy>
  <cp:revision>18</cp:revision>
  <dcterms:modified xsi:type="dcterms:W3CDTF">2019-08-29T09:20:19Z</dcterms:modified>
</cp:coreProperties>
</file>